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  <Default Extension="bin" ContentType="application/vnd.openxmlformats-officedocument.presentationml.printerSettings"/>
  <Override PartName="/ppt/notesSlides/notesSlide4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921" r:id="rId1"/>
  </p:sldMasterIdLst>
  <p:notesMasterIdLst>
    <p:notesMasterId r:id="rId13"/>
  </p:notesMasterIdLst>
  <p:sldIdLst>
    <p:sldId id="256" r:id="rId2"/>
    <p:sldId id="257" r:id="rId3"/>
    <p:sldId id="258" r:id="rId4"/>
    <p:sldId id="265" r:id="rId5"/>
    <p:sldId id="263" r:id="rId6"/>
    <p:sldId id="259" r:id="rId7"/>
    <p:sldId id="260" r:id="rId8"/>
    <p:sldId id="261" r:id="rId9"/>
    <p:sldId id="262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73977" autoAdjust="0"/>
  </p:normalViewPr>
  <p:slideViewPr>
    <p:cSldViewPr snapToObjects="1">
      <p:cViewPr varScale="1">
        <p:scale>
          <a:sx n="84" d="100"/>
          <a:sy n="84" d="100"/>
        </p:scale>
        <p:origin x="-12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76" d="100"/>
          <a:sy n="76" d="100"/>
        </p:scale>
        <p:origin x="-2832" y="-12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FCBEF-9C93-A44B-B93E-AFD1DDFA4167}" type="datetimeFigureOut">
              <a:rPr lang="en-US" smtClean="0"/>
              <a:pPr/>
              <a:t>3/19/09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76981-1E5C-1F4E-9F3A-D27087C95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 a response to NSLI to increase the number of U.S.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residents learning, speaking, and teaching critical-need foreign languages: </a:t>
            </a:r>
            <a:b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foreign language skills are essential for engaging foreign governments and peoples,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especially in critical world regions, for promoting understanding, conveying respect for other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cultures, and encouraging reform; and are fundamental to the economic competitiveness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security interests of the nation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b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Initiative to expand U.S. critical foreign language education, beginning in kindergarten and </a:t>
            </a:r>
            <a:b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continuing through elementary, secondary, and postsecondary education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into the workforce. NSLI programs target the Arabic, Chinese, Japanese, Korean, and Russian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languages and the Indic, Persian, and Turkic language families, as determined by the four agencies.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76981-1E5C-1F4E-9F3A-D27087C951C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Languages* 2003 2006 2007**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Arabic 3 4 3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Chinese 9 48 22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Korean 2 5 2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Russian 3 6 5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Japanese 5 7 8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Hindi 1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Turkish 1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Language Teacher Corps would offer those with proficiencies in critical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languages the opportunity to teach, with the goal of having 1,000 new foreign language teachers before the end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the decade. The E-Learning Language Clearinghouse would serve as a clearinghouse of foreign language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education resources to teachers and students across the country through a central repository of materials and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Web-based programs in critical-need languages. The administration requested funding for these purposes in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FY 2009 budget and continues to work with Congress to ensure these programs will be funded in FY 2009.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76981-1E5C-1F4E-9F3A-D27087C951C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Chinese / 74 secondary schools and 3489 students</a:t>
            </a:r>
            <a:br>
              <a:rPr lang="en-US" dirty="0" smtClean="0"/>
            </a:br>
            <a:r>
              <a:rPr lang="en-US" dirty="0" smtClean="0"/>
              <a:t>Arabic / 10 secondary schools and 209 students</a:t>
            </a:r>
            <a:br>
              <a:rPr lang="en-US" dirty="0" smtClean="0"/>
            </a:br>
            <a:r>
              <a:rPr lang="en-US" dirty="0" smtClean="0"/>
              <a:t>Russian / 3 schools and 45 students </a:t>
            </a:r>
            <a:br>
              <a:rPr lang="en-US" dirty="0" smtClean="0"/>
            </a:br>
            <a:endParaRPr lang="en-US" dirty="0" smtClean="0"/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$6,000 stipend per language course to start up the program</a:t>
            </a:r>
            <a:br>
              <a:rPr lang="en-US" dirty="0" smtClean="0"/>
            </a:br>
            <a:r>
              <a:rPr lang="en-US" dirty="0" smtClean="0"/>
              <a:t>$100 for each student who completes a critical language course with a C grade or better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World language roadmap (May 2009)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Governor’s World Language Council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Language</a:t>
            </a:r>
            <a:r>
              <a:rPr lang="en-US" baseline="0" dirty="0" smtClean="0"/>
              <a:t> Summit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76981-1E5C-1F4E-9F3A-D27087C951C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StarTalk</a:t>
            </a:r>
            <a:r>
              <a:rPr lang="en-US" baseline="0" dirty="0" smtClean="0"/>
              <a:t> </a:t>
            </a:r>
            <a:r>
              <a:rPr lang="en-US" dirty="0" smtClean="0"/>
              <a:t>Teacher Education Programs:</a:t>
            </a:r>
          </a:p>
          <a:p>
            <a:r>
              <a:rPr lang="en-US" dirty="0" smtClean="0"/>
              <a:t>http://www.startalk.umd.edu/program-info/2008/Arabic</a:t>
            </a:r>
            <a:r>
              <a:rPr lang="en-US" dirty="0" smtClean="0"/>
              <a:t>/</a:t>
            </a:r>
            <a:br>
              <a:rPr lang="en-US" dirty="0" smtClean="0"/>
            </a:br>
            <a:r>
              <a:rPr lang="en-US" dirty="0" smtClean="0"/>
              <a:t>Chinese: 3 (2005); 22 (2007); 74 (2008/2009); 8 new dual immersion (2009)</a:t>
            </a:r>
          </a:p>
          <a:p>
            <a:r>
              <a:rPr lang="en-US" dirty="0" smtClean="0"/>
              <a:t>Program</a:t>
            </a:r>
            <a:r>
              <a:rPr lang="en-US" baseline="0" dirty="0" smtClean="0"/>
              <a:t> approved for Fall 2008</a:t>
            </a:r>
          </a:p>
          <a:p>
            <a:pPr>
              <a:buFont typeface="Wingdings" pitchFamily="-109" charset="2"/>
              <a:buChar char="à"/>
            </a:pPr>
            <a:r>
              <a:rPr lang="en-US" baseline="0" dirty="0" smtClean="0">
                <a:sym typeface="Wingdings"/>
              </a:rPr>
              <a:t>Students in the pipeline</a:t>
            </a:r>
          </a:p>
          <a:p>
            <a:pPr>
              <a:buFont typeface="Wingdings" pitchFamily="-109" charset="2"/>
              <a:buChar char="à"/>
            </a:pPr>
            <a:r>
              <a:rPr lang="en-US" baseline="0" dirty="0" smtClean="0">
                <a:sym typeface="Wingdings"/>
              </a:rPr>
              <a:t>Acceptances for Fall 2009</a:t>
            </a:r>
            <a:endParaRPr lang="en-US" dirty="0" smtClean="0"/>
          </a:p>
          <a:p>
            <a:r>
              <a:rPr lang="en-US" dirty="0" smtClean="0"/>
              <a:t>Language capacity: student</a:t>
            </a:r>
            <a:r>
              <a:rPr lang="en-US" baseline="0" dirty="0" smtClean="0"/>
              <a:t> survey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76981-1E5C-1F4E-9F3A-D27087C951C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DF02273-04A2-D14B-B54F-4011E096813F}" type="datetimeFigureOut">
              <a:rPr lang="en-US" smtClean="0"/>
              <a:pPr/>
              <a:t>3/19/09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61A3BC-1721-41A9-A28E-3ABDE20B2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02273-04A2-D14B-B54F-4011E096813F}" type="datetimeFigureOut">
              <a:rPr lang="en-US" smtClean="0"/>
              <a:pPr/>
              <a:t>3/19/09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270C-7E42-A348-8D70-744745370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DF02273-04A2-D14B-B54F-4011E096813F}" type="datetimeFigureOut">
              <a:rPr lang="en-US" smtClean="0"/>
              <a:pPr/>
              <a:t>3/19/09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C66270C-7E42-A348-8D70-744745370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02273-04A2-D14B-B54F-4011E096813F}" type="datetimeFigureOut">
              <a:rPr lang="en-US" smtClean="0"/>
              <a:pPr/>
              <a:t>3/19/09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66270C-7E42-A348-8D70-7447453707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02273-04A2-D14B-B54F-4011E096813F}" type="datetimeFigureOut">
              <a:rPr lang="en-US" smtClean="0"/>
              <a:pPr/>
              <a:t>3/19/09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DF02273-04A2-D14B-B54F-4011E096813F}" type="datetimeFigureOut">
              <a:rPr lang="en-US" smtClean="0"/>
              <a:pPr/>
              <a:t>3/19/09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C66270C-7E42-A348-8D70-7447453707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DF02273-04A2-D14B-B54F-4011E096813F}" type="datetimeFigureOut">
              <a:rPr lang="en-US" smtClean="0"/>
              <a:pPr/>
              <a:t>3/19/09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C66270C-7E42-A348-8D70-7447453707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02273-04A2-D14B-B54F-4011E096813F}" type="datetimeFigureOut">
              <a:rPr lang="en-US" smtClean="0"/>
              <a:pPr/>
              <a:t>3/19/09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66270C-7E42-A348-8D70-744745370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02273-04A2-D14B-B54F-4011E096813F}" type="datetimeFigureOut">
              <a:rPr lang="en-US" smtClean="0"/>
              <a:pPr/>
              <a:t>3/19/09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66270C-7E42-A348-8D70-744745370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02273-04A2-D14B-B54F-4011E096813F}" type="datetimeFigureOut">
              <a:rPr lang="en-US" smtClean="0"/>
              <a:pPr/>
              <a:t>3/19/09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DF02273-04A2-D14B-B54F-4011E096813F}" type="datetimeFigureOut">
              <a:rPr lang="en-US" smtClean="0"/>
              <a:pPr/>
              <a:t>3/19/09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C66270C-7E42-A348-8D70-7447453707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DF02273-04A2-D14B-B54F-4011E096813F}" type="datetimeFigureOut">
              <a:rPr lang="en-US" smtClean="0"/>
              <a:pPr/>
              <a:t>3/19/09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66270C-7E42-A348-8D70-744745370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" y="685800"/>
            <a:ext cx="8016240" cy="2590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Title VI</a:t>
            </a:r>
            <a:r>
              <a:rPr lang="en-US" sz="3600" dirty="0" smtClean="0"/>
              <a:t> 50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Anniversary National </a:t>
            </a:r>
            <a:r>
              <a:rPr lang="en-US" sz="3600" dirty="0" smtClean="0"/>
              <a:t>Conference</a:t>
            </a:r>
            <a:br>
              <a:rPr lang="en-US" sz="3600" dirty="0" smtClean="0"/>
            </a:br>
            <a:r>
              <a:rPr lang="en-US" sz="3600" dirty="0" smtClean="0"/>
              <a:t>March 19-21, </a:t>
            </a:r>
            <a:r>
              <a:rPr lang="en-US" sz="3600" dirty="0" smtClean="0"/>
              <a:t>2009</a:t>
            </a:r>
            <a:br>
              <a:rPr lang="en-US" sz="3600" dirty="0" smtClean="0"/>
            </a:br>
            <a:r>
              <a:rPr lang="en-US" sz="3600" dirty="0" smtClean="0"/>
              <a:t>Washington</a:t>
            </a:r>
            <a:r>
              <a:rPr lang="en-US" sz="3600" dirty="0" smtClean="0"/>
              <a:t>, D.C.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657600"/>
            <a:ext cx="8534400" cy="16764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Meeting the Need for Critical Language Teachers</a:t>
            </a:r>
          </a:p>
          <a:p>
            <a:r>
              <a:rPr lang="en-US" sz="2800" dirty="0" smtClean="0"/>
              <a:t>Johanna Watzinger-Tharp, University of Utah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</a:t>
            </a:r>
            <a:r>
              <a:rPr lang="en-US" dirty="0" smtClean="0"/>
              <a:t>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981200"/>
            <a:ext cx="81534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Sustaining</a:t>
            </a:r>
            <a:r>
              <a:rPr lang="en-US" dirty="0" smtClean="0"/>
              <a:t> foreign </a:t>
            </a:r>
            <a:r>
              <a:rPr lang="en-US" dirty="0" smtClean="0"/>
              <a:t>language breadth </a:t>
            </a:r>
            <a:r>
              <a:rPr lang="en-US" dirty="0" smtClean="0"/>
              <a:t>in </a:t>
            </a:r>
            <a:r>
              <a:rPr lang="en-US" dirty="0" smtClean="0"/>
              <a:t>the public </a:t>
            </a:r>
            <a:r>
              <a:rPr lang="en-US" dirty="0" smtClean="0"/>
              <a:t>schools</a:t>
            </a:r>
          </a:p>
          <a:p>
            <a:r>
              <a:rPr lang="en-US" dirty="0" smtClean="0"/>
              <a:t>Promoting all critical-need </a:t>
            </a:r>
            <a:r>
              <a:rPr lang="en-US" dirty="0" smtClean="0"/>
              <a:t>languages</a:t>
            </a:r>
            <a:endParaRPr lang="en-US" dirty="0" smtClean="0"/>
          </a:p>
          <a:p>
            <a:r>
              <a:rPr lang="en-US" dirty="0" smtClean="0"/>
              <a:t>Supporting the </a:t>
            </a:r>
            <a:r>
              <a:rPr lang="en-US" dirty="0" smtClean="0"/>
              <a:t>shift from distance to classroom-based instruction</a:t>
            </a:r>
          </a:p>
          <a:p>
            <a:r>
              <a:rPr lang="en-US" dirty="0" smtClean="0"/>
              <a:t>Enhancing </a:t>
            </a:r>
            <a:r>
              <a:rPr lang="en-US" dirty="0" smtClean="0"/>
              <a:t>teacher supervision</a:t>
            </a:r>
            <a:endParaRPr lang="en-US" dirty="0" smtClean="0"/>
          </a:p>
          <a:p>
            <a:r>
              <a:rPr lang="en-US" dirty="0" smtClean="0"/>
              <a:t>Expanding </a:t>
            </a:r>
            <a:r>
              <a:rPr lang="en-US" dirty="0" smtClean="0"/>
              <a:t>WLMA to elementary </a:t>
            </a:r>
            <a:r>
              <a:rPr lang="en-US" dirty="0" smtClean="0"/>
              <a:t>level (dual immersion)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4400" dirty="0" smtClean="0"/>
              <a:t>Thank you!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Requests for Power Point</a:t>
            </a:r>
            <a:endParaRPr lang="en-US" sz="3200" dirty="0" smtClean="0"/>
          </a:p>
          <a:p>
            <a:pPr>
              <a:buNone/>
            </a:pPr>
            <a:r>
              <a:rPr lang="en-US" sz="3200" dirty="0" err="1" smtClean="0"/>
              <a:t>j.tharp@utah.edu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Presentation </a:t>
            </a:r>
            <a:r>
              <a:rPr lang="en-US" sz="3200" dirty="0" smtClean="0"/>
              <a:t>Overview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The National Context</a:t>
            </a:r>
          </a:p>
          <a:p>
            <a:r>
              <a:rPr lang="en-US" sz="3200" dirty="0" smtClean="0"/>
              <a:t>The</a:t>
            </a:r>
            <a:r>
              <a:rPr lang="en-US" sz="3200" dirty="0" smtClean="0"/>
              <a:t> Local Context</a:t>
            </a:r>
            <a:r>
              <a:rPr lang="en-US" sz="3200" dirty="0" smtClean="0"/>
              <a:t>: Utah Language Policies</a:t>
            </a:r>
            <a:endParaRPr lang="en-US" sz="3200" dirty="0" smtClean="0"/>
          </a:p>
          <a:p>
            <a:r>
              <a:rPr lang="en-US" sz="3200" b="1" dirty="0" smtClean="0"/>
              <a:t>The </a:t>
            </a:r>
            <a:r>
              <a:rPr lang="en-US" sz="3200" b="1" dirty="0" smtClean="0"/>
              <a:t>World Languages MA Program</a:t>
            </a:r>
            <a:r>
              <a:rPr lang="en-US" sz="3200" b="1" dirty="0" smtClean="0"/>
              <a:t> </a:t>
            </a:r>
            <a:r>
              <a:rPr lang="en-US" sz="3200" dirty="0" smtClean="0"/>
              <a:t>at </a:t>
            </a:r>
            <a:r>
              <a:rPr lang="en-US" sz="3200" dirty="0" smtClean="0"/>
              <a:t>the University of </a:t>
            </a:r>
            <a:r>
              <a:rPr lang="en-US" sz="3200" dirty="0" smtClean="0"/>
              <a:t>Utah:  Conceptualization </a:t>
            </a:r>
            <a:r>
              <a:rPr lang="en-US" sz="3200" dirty="0" smtClean="0"/>
              <a:t>and </a:t>
            </a:r>
            <a:r>
              <a:rPr lang="en-US" sz="3200" dirty="0" smtClean="0"/>
              <a:t>Rationale</a:t>
            </a:r>
          </a:p>
          <a:p>
            <a:r>
              <a:rPr lang="en-US" sz="3200" dirty="0" smtClean="0"/>
              <a:t>Challenges and Future</a:t>
            </a:r>
            <a:r>
              <a:rPr lang="en-US" sz="3200" dirty="0" smtClean="0"/>
              <a:t> Goals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Critical-Need Language Study &amp; Teacher Education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85048" cy="4876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NSLI Goals</a:t>
            </a:r>
          </a:p>
          <a:p>
            <a:r>
              <a:rPr lang="en-US" dirty="0" smtClean="0"/>
              <a:t>Increase the number of U.S. residents studying critical-need languages and starting them at an earlier age;</a:t>
            </a:r>
          </a:p>
          <a:p>
            <a:r>
              <a:rPr lang="en-US" dirty="0" smtClean="0"/>
              <a:t>Increase the number of advanced-level speakers of foreign languages, with an emphasis on mastery of critical-need languages;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Increase the number of teachers of critical-need languages and providing resources for them.</a:t>
            </a:r>
            <a:br>
              <a:rPr lang="en-US" b="1" dirty="0" smtClean="0"/>
            </a:br>
            <a:endParaRPr lang="en-US" b="1" dirty="0" smtClean="0"/>
          </a:p>
          <a:p>
            <a:pPr>
              <a:buNone/>
            </a:pPr>
            <a:r>
              <a:rPr lang="en-US" dirty="0" smtClean="0"/>
              <a:t>STARTALK Goals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 smtClean="0"/>
              <a:t>stimulate significant increases in the number of students enrolled in the study of critical languages</a:t>
            </a:r>
            <a:r>
              <a:rPr lang="en-US" dirty="0" smtClean="0"/>
              <a:t>;</a:t>
            </a:r>
          </a:p>
          <a:p>
            <a:r>
              <a:rPr lang="en-US" b="1" dirty="0" smtClean="0"/>
              <a:t>To </a:t>
            </a:r>
            <a:r>
              <a:rPr lang="en-US" b="1" dirty="0" smtClean="0"/>
              <a:t>increase the quality and supply of teachers of critical languages throughout the nation</a:t>
            </a:r>
            <a:r>
              <a:rPr lang="en-US" dirty="0" smtClean="0"/>
              <a:t>;</a:t>
            </a:r>
            <a:endParaRPr lang="en-US" dirty="0" smtClean="0"/>
          </a:p>
          <a:p>
            <a:r>
              <a:rPr lang="en-US" b="1" dirty="0" smtClean="0"/>
              <a:t>To </a:t>
            </a:r>
            <a:r>
              <a:rPr lang="en-US" b="1" dirty="0" smtClean="0"/>
              <a:t>improve the quality and effectiveness of critical language curriculum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NSLI Teacher Education Programs*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fontScale="70000" lnSpcReduction="20000"/>
          </a:bodyPr>
          <a:lstStyle/>
          <a:p>
            <a:pPr lvl="1">
              <a:buNone/>
            </a:pPr>
            <a:endParaRPr lang="en-US" sz="3097" dirty="0" smtClean="0"/>
          </a:p>
          <a:p>
            <a:r>
              <a:rPr lang="en-US" sz="3429" dirty="0" smtClean="0"/>
              <a:t>Teacher-to-Teacher </a:t>
            </a:r>
            <a:r>
              <a:rPr lang="en-US" sz="3429" dirty="0" smtClean="0"/>
              <a:t>Program: 3 states</a:t>
            </a:r>
            <a:endParaRPr lang="en-US" sz="3429" dirty="0" smtClean="0"/>
          </a:p>
          <a:p>
            <a:r>
              <a:rPr lang="en-US" sz="3429" dirty="0" smtClean="0"/>
              <a:t>Teachers of Critical Languages Program: </a:t>
            </a:r>
            <a:r>
              <a:rPr lang="en-US" sz="3429" dirty="0" smtClean="0"/>
              <a:t>11 </a:t>
            </a:r>
            <a:r>
              <a:rPr lang="en-US" sz="3429" dirty="0" smtClean="0"/>
              <a:t>states</a:t>
            </a:r>
          </a:p>
          <a:p>
            <a:r>
              <a:rPr lang="en-US" sz="3429" dirty="0" smtClean="0"/>
              <a:t>Intensive </a:t>
            </a:r>
            <a:r>
              <a:rPr lang="en-US" sz="3429" dirty="0" smtClean="0"/>
              <a:t>Summer Language Institutes: 5 </a:t>
            </a:r>
            <a:r>
              <a:rPr lang="en-US" sz="3429" dirty="0" smtClean="0"/>
              <a:t>states</a:t>
            </a:r>
            <a:endParaRPr lang="en-US" sz="3429" dirty="0" smtClean="0"/>
          </a:p>
          <a:p>
            <a:r>
              <a:rPr lang="en-US" sz="3429" dirty="0" smtClean="0"/>
              <a:t>STARTALK (high school students and teachers): 22 states</a:t>
            </a:r>
            <a:br>
              <a:rPr lang="en-US" sz="3429" dirty="0" smtClean="0"/>
            </a:br>
            <a:endParaRPr lang="en-US" sz="3429" dirty="0" smtClean="0"/>
          </a:p>
          <a:p>
            <a:r>
              <a:rPr lang="en-US" sz="3429" dirty="0" smtClean="0"/>
              <a:t>Language Teacher Corps (</a:t>
            </a:r>
            <a:r>
              <a:rPr lang="en-US" sz="3429" dirty="0" smtClean="0"/>
              <a:t>2009</a:t>
            </a:r>
            <a:r>
              <a:rPr lang="en-US" sz="3429" dirty="0" smtClean="0"/>
              <a:t>)</a:t>
            </a:r>
          </a:p>
          <a:p>
            <a:r>
              <a:rPr lang="en-US" sz="3429" dirty="0" smtClean="0"/>
              <a:t>E-Learning Language Clearinghouse (2009)</a:t>
            </a:r>
            <a:endParaRPr lang="en-US" sz="3429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sz="2162" dirty="0" smtClean="0"/>
          </a:p>
          <a:p>
            <a:pPr>
              <a:buNone/>
            </a:pPr>
            <a:endParaRPr lang="en-US" sz="2162" dirty="0" smtClean="0"/>
          </a:p>
          <a:p>
            <a:pPr>
              <a:buNone/>
            </a:pPr>
            <a:r>
              <a:rPr lang="en-US" sz="2162" dirty="0" smtClean="0"/>
              <a:t>*U.S. Department of Education, Office of Postsecondary Education, </a:t>
            </a:r>
            <a:r>
              <a:rPr lang="en-US" sz="2162" i="1" dirty="0" smtClean="0"/>
              <a:t>Enhancing Foreign Language Proficiency in the United States: Preliminary Results of the National Security Language Initiative, Washington, D.C., 2008.</a:t>
            </a:r>
            <a:endParaRPr lang="en-US" sz="2162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Context: Utah Language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61248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Legislative </a:t>
            </a:r>
            <a:r>
              <a:rPr lang="en-US" dirty="0" smtClean="0"/>
              <a:t>F</a:t>
            </a:r>
            <a:r>
              <a:rPr lang="en-US" dirty="0" smtClean="0"/>
              <a:t>unding for “Critical Language Program”</a:t>
            </a:r>
          </a:p>
          <a:p>
            <a:pPr lvl="1"/>
            <a:r>
              <a:rPr lang="en-US" dirty="0" smtClean="0"/>
              <a:t>On-going for six years (2007-2013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$</a:t>
            </a:r>
            <a:r>
              <a:rPr lang="en-US" dirty="0" smtClean="0"/>
              <a:t>260,000</a:t>
            </a:r>
            <a:r>
              <a:rPr lang="en-US" dirty="0" smtClean="0"/>
              <a:t> pilot program (2007)</a:t>
            </a:r>
          </a:p>
          <a:p>
            <a:pPr lvl="1"/>
            <a:r>
              <a:rPr lang="en-US" dirty="0" smtClean="0"/>
              <a:t>Incentives for schools and students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Programs in the Public Schools</a:t>
            </a:r>
            <a:endParaRPr lang="en-US" dirty="0" smtClean="0"/>
          </a:p>
          <a:p>
            <a:pPr lvl="1"/>
            <a:r>
              <a:rPr lang="en-US" dirty="0" smtClean="0"/>
              <a:t>Arabic: </a:t>
            </a:r>
            <a:r>
              <a:rPr lang="en-US" dirty="0" smtClean="0"/>
              <a:t>8 (2008/2009)</a:t>
            </a:r>
          </a:p>
          <a:p>
            <a:pPr lvl="1"/>
            <a:r>
              <a:rPr lang="en-US" dirty="0" smtClean="0"/>
              <a:t>Chinese:</a:t>
            </a:r>
            <a:r>
              <a:rPr lang="en-US" dirty="0" smtClean="0"/>
              <a:t> 74 </a:t>
            </a:r>
            <a:r>
              <a:rPr lang="en-US" dirty="0" smtClean="0"/>
              <a:t>(2008/2009); 8 new dual immersion (</a:t>
            </a:r>
            <a:r>
              <a:rPr lang="en-US" dirty="0" smtClean="0"/>
              <a:t>2009/2010)</a:t>
            </a:r>
          </a:p>
          <a:p>
            <a:pPr lvl="1"/>
            <a:r>
              <a:rPr lang="en-US" dirty="0" smtClean="0"/>
              <a:t>Russian: 3 (2008/2009)</a:t>
            </a:r>
            <a:endParaRPr lang="en-US" dirty="0" smtClean="0"/>
          </a:p>
          <a:p>
            <a:pPr lvl="1"/>
            <a:r>
              <a:rPr lang="en-US" dirty="0" smtClean="0"/>
              <a:t>Farsi, Hindi, Korean (approved)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Rationale of the World Language MA (WLMA)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1534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Need for Teachers</a:t>
            </a:r>
          </a:p>
          <a:p>
            <a:pPr lvl="1"/>
            <a:r>
              <a:rPr lang="en-US" dirty="0" smtClean="0"/>
              <a:t>Growth of </a:t>
            </a:r>
            <a:r>
              <a:rPr lang="en-US" dirty="0" smtClean="0"/>
              <a:t>critical-need language programs in the public schools</a:t>
            </a:r>
            <a:endParaRPr lang="en-US" dirty="0" smtClean="0"/>
          </a:p>
          <a:p>
            <a:pPr lvl="1"/>
            <a:r>
              <a:rPr lang="en-US" dirty="0" smtClean="0"/>
              <a:t>Shortage </a:t>
            </a:r>
            <a:r>
              <a:rPr lang="en-US" dirty="0" smtClean="0"/>
              <a:t>of certified</a:t>
            </a:r>
            <a:r>
              <a:rPr lang="en-US" dirty="0" smtClean="0"/>
              <a:t> teachers</a:t>
            </a:r>
          </a:p>
          <a:p>
            <a:pPr lvl="1"/>
            <a:r>
              <a:rPr lang="en-US" dirty="0" smtClean="0"/>
              <a:t>Distance education (enhanced)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WLMA program </a:t>
            </a:r>
            <a:r>
              <a:rPr lang="en-US" dirty="0" smtClean="0"/>
              <a:t>rationale</a:t>
            </a:r>
          </a:p>
          <a:p>
            <a:pPr lvl="1"/>
            <a:r>
              <a:rPr lang="en-US" dirty="0" smtClean="0"/>
              <a:t>Capitalizing on existing </a:t>
            </a:r>
            <a:r>
              <a:rPr lang="en-US" dirty="0" smtClean="0"/>
              <a:t>teacher education </a:t>
            </a:r>
            <a:r>
              <a:rPr lang="en-US" dirty="0" smtClean="0"/>
              <a:t>programs</a:t>
            </a:r>
          </a:p>
          <a:p>
            <a:pPr lvl="1"/>
            <a:r>
              <a:rPr lang="en-US" dirty="0" smtClean="0"/>
              <a:t>Institutional and community support</a:t>
            </a:r>
          </a:p>
          <a:p>
            <a:pPr lvl="1"/>
            <a:r>
              <a:rPr lang="en-US" dirty="0" smtClean="0"/>
              <a:t>Utah language capacity</a:t>
            </a:r>
          </a:p>
          <a:p>
            <a:pPr lvl="1"/>
            <a:r>
              <a:rPr lang="en-US" dirty="0" smtClean="0"/>
              <a:t>Graduate </a:t>
            </a:r>
            <a:r>
              <a:rPr lang="en-US" dirty="0" smtClean="0"/>
              <a:t>degree + secondary certification</a:t>
            </a:r>
          </a:p>
          <a:p>
            <a:pPr lvl="1"/>
            <a:r>
              <a:rPr lang="en-US" dirty="0" smtClean="0"/>
              <a:t>Integrated cross-disciplinary curriculum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 (</a:t>
            </a:r>
            <a:r>
              <a:rPr lang="en-US" dirty="0" smtClean="0"/>
              <a:t>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85048" cy="4724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Students with a foreign language B.A. or M.A.,</a:t>
            </a:r>
            <a:r>
              <a:rPr lang="en-US" dirty="0" smtClean="0"/>
              <a:t> </a:t>
            </a:r>
          </a:p>
          <a:p>
            <a:r>
              <a:rPr lang="en-US" dirty="0" smtClean="0"/>
              <a:t>I</a:t>
            </a:r>
            <a:r>
              <a:rPr lang="en-US" dirty="0" smtClean="0"/>
              <a:t>ntermediate language </a:t>
            </a:r>
            <a:r>
              <a:rPr lang="en-US" dirty="0" smtClean="0"/>
              <a:t>proficiency </a:t>
            </a:r>
            <a:r>
              <a:rPr lang="en-US" dirty="0" smtClean="0"/>
              <a:t>in at </a:t>
            </a:r>
            <a:r>
              <a:rPr lang="en-US" dirty="0" smtClean="0"/>
              <a:t>least one</a:t>
            </a:r>
            <a:r>
              <a:rPr lang="en-US" dirty="0" smtClean="0"/>
              <a:t> critical language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Versatility </a:t>
            </a:r>
            <a:r>
              <a:rPr lang="en-US" dirty="0" smtClean="0"/>
              <a:t>and Marketability with Dual Certification</a:t>
            </a:r>
          </a:p>
          <a:p>
            <a:pPr lvl="1"/>
            <a:r>
              <a:rPr lang="en-US" dirty="0" smtClean="0"/>
              <a:t>Two world languages, e.g. Chinese &amp; ESL; Arabic &amp; Spanish</a:t>
            </a:r>
          </a:p>
          <a:p>
            <a:pPr lvl="1"/>
            <a:r>
              <a:rPr lang="en-US" dirty="0" smtClean="0"/>
              <a:t>World</a:t>
            </a:r>
            <a:r>
              <a:rPr lang="en-US" dirty="0" smtClean="0"/>
              <a:t> language + other subject, </a:t>
            </a:r>
            <a:r>
              <a:rPr lang="en-US" dirty="0" smtClean="0"/>
              <a:t>e.g. Chinese &amp; Music; Japanese &amp; Math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WLMA </a:t>
            </a:r>
            <a:r>
              <a:rPr lang="en-US" dirty="0" smtClean="0"/>
              <a:t>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Language proficiency and content</a:t>
            </a:r>
          </a:p>
          <a:p>
            <a:pPr lvl="1"/>
            <a:r>
              <a:rPr lang="en-US" dirty="0" smtClean="0"/>
              <a:t>Language and culture coursework</a:t>
            </a:r>
          </a:p>
          <a:p>
            <a:pPr lvl="1"/>
            <a:r>
              <a:rPr lang="en-US" dirty="0" smtClean="0"/>
              <a:t>Study abroad</a:t>
            </a:r>
          </a:p>
          <a:p>
            <a:pPr lvl="1"/>
            <a:r>
              <a:rPr lang="en-US" dirty="0" smtClean="0"/>
              <a:t>Proficiency-based language assessment</a:t>
            </a:r>
          </a:p>
          <a:p>
            <a:r>
              <a:rPr lang="en-US" dirty="0" smtClean="0"/>
              <a:t>Foreign language methodology</a:t>
            </a:r>
          </a:p>
          <a:p>
            <a:pPr lvl="1"/>
            <a:r>
              <a:rPr lang="en-US" dirty="0" smtClean="0"/>
              <a:t>Applied linguistics</a:t>
            </a:r>
            <a:endParaRPr lang="en-US" dirty="0" smtClean="0"/>
          </a:p>
          <a:p>
            <a:pPr lvl="1"/>
            <a:r>
              <a:rPr lang="en-US" dirty="0" smtClean="0"/>
              <a:t>S</a:t>
            </a:r>
            <a:r>
              <a:rPr lang="en-US" dirty="0" smtClean="0"/>
              <a:t>tandards</a:t>
            </a:r>
            <a:r>
              <a:rPr lang="en-US" dirty="0" smtClean="0"/>
              <a:t>-oriented instruction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i="1" dirty="0" smtClean="0"/>
              <a:t>ACTFL National Standards for K-12 Foreign Language Learning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Secondary teacher education</a:t>
            </a:r>
          </a:p>
          <a:p>
            <a:pPr lvl="1"/>
            <a:r>
              <a:rPr lang="en-US" dirty="0" smtClean="0"/>
              <a:t>Licensure coursework</a:t>
            </a:r>
          </a:p>
          <a:p>
            <a:pPr lvl="1"/>
            <a:r>
              <a:rPr lang="en-US" dirty="0" smtClean="0"/>
              <a:t>Practicum and student teaching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Recruiting candidates during B.A. study</a:t>
            </a:r>
          </a:p>
          <a:p>
            <a:pPr lvl="1"/>
            <a:r>
              <a:rPr lang="en-US" dirty="0" smtClean="0"/>
              <a:t>Completion of prerequisites</a:t>
            </a:r>
          </a:p>
          <a:p>
            <a:pPr lvl="1"/>
            <a:r>
              <a:rPr lang="en-US" dirty="0" smtClean="0"/>
              <a:t>Dual language capacity </a:t>
            </a:r>
            <a:endParaRPr lang="en-US" dirty="0" smtClean="0"/>
          </a:p>
          <a:p>
            <a:r>
              <a:rPr lang="en-US" dirty="0" smtClean="0"/>
              <a:t>Funding students</a:t>
            </a:r>
          </a:p>
          <a:p>
            <a:r>
              <a:rPr lang="en-US" dirty="0" smtClean="0"/>
              <a:t>Securing supervising teachers</a:t>
            </a:r>
          </a:p>
          <a:p>
            <a:r>
              <a:rPr lang="en-US" dirty="0" smtClean="0"/>
              <a:t>Adapting existing language, literature and culture courses to K-12 standards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523</TotalTime>
  <Words>1039</Words>
  <Application>Microsoft Macintosh PowerPoint</Application>
  <PresentationFormat>On-screen Show (4:3)</PresentationFormat>
  <Paragraphs>132</Paragraphs>
  <Slides>11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Title VI 50th Anniversary National Conference March 19-21, 2009 Washington, D.C.</vt:lpstr>
      <vt:lpstr>Presentation Overview</vt:lpstr>
      <vt:lpstr>Critical-Need Language Study &amp; Teacher Education</vt:lpstr>
      <vt:lpstr>NSLI Teacher Education Programs*</vt:lpstr>
      <vt:lpstr>The Context: Utah Language Policies</vt:lpstr>
      <vt:lpstr>Rationale of the World Language MA (WLMA) Program</vt:lpstr>
      <vt:lpstr>Rationale (continued)</vt:lpstr>
      <vt:lpstr>The WLMA Curriculum</vt:lpstr>
      <vt:lpstr>Challenges</vt:lpstr>
      <vt:lpstr>Future Steps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Johanna Watzinger-Tharp</dc:creator>
  <cp:lastModifiedBy>Johanna Watzinger-Tharp</cp:lastModifiedBy>
  <cp:revision>72</cp:revision>
  <dcterms:created xsi:type="dcterms:W3CDTF">2009-03-19T11:21:23Z</dcterms:created>
  <dcterms:modified xsi:type="dcterms:W3CDTF">2009-03-19T13:27:03Z</dcterms:modified>
</cp:coreProperties>
</file>